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media26.mpg" ContentType="application/vnd.sun.star.media"/>
  <Override PartName="/ppt/media/image5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DejaVu Sans"/>
              </a:rPr>
              <a:t>Click to edit the notes format</a:t>
            </a:r>
            <a:endParaRPr b="0" lang="en-US" sz="2000" spc="-1" strike="noStrike">
              <a:latin typeface="DejaVu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DejaVu Serif"/>
              </a:rPr>
              <a:t>&lt;header&gt;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DejaVu Serif"/>
              </a:rPr>
              <a:t>&lt;date/time&gt;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DejaVu Serif"/>
              </a:rPr>
              <a:t>&lt;footer&gt;</a:t>
            </a:r>
            <a:endParaRPr b="0" lang="en-US" sz="1400" spc="-1" strike="noStrike">
              <a:latin typeface="DejaVu Serif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F4FD06-B01A-430B-B98F-C356727FEF63}" type="slidenum">
              <a:rPr b="0" lang="en-US" sz="1400" spc="-1" strike="noStrike">
                <a:latin typeface="DejaVu Serif"/>
              </a:rPr>
              <a:t>&lt;number&gt;</a:t>
            </a:fld>
            <a:endParaRPr b="0" lang="en-US" sz="1400" spc="-1" strike="noStrike"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EDE117-3232-4285-BB29-10317D46AE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DejaVu Serif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5C6AD8-D3F5-411A-9361-5758D2E87656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latin typeface="DejaVu Serif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DejaVu Sans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DejaVu Sans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1B2649E-1BB8-40CC-B523-7ED77E72E2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DejaVu Serif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4B5CBFE-0526-49F8-A426-6DB888B4359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10/11/18</a:t>
            </a:fld>
            <a:endParaRPr b="0" lang="en-US" sz="1200" spc="-1" strike="noStrike">
              <a:latin typeface="DejaVu Serif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DejaVu Serif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69F6D7-DA4A-4684-9244-C855C392935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DejaVu Serif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" descr=""/>
          <p:cNvPicPr/>
          <p:nvPr/>
        </p:nvPicPr>
        <p:blipFill>
          <a:blip r:embed="rId2"/>
          <a:stretch/>
        </p:blipFill>
        <p:spPr>
          <a:xfrm>
            <a:off x="3625920" y="0"/>
            <a:ext cx="5517720" cy="6857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zh-CN" sz="4400" spc="-1" strike="noStrike">
                <a:solidFill>
                  <a:srgbClr val="ffff66"/>
                </a:solidFill>
                <a:latin typeface="Arial"/>
              </a:rPr>
              <a:t>单击此处编辑母版标题样式</a:t>
            </a:r>
            <a:endParaRPr b="0" lang="zh-C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DejaVu Serif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DejaVu Serif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1FA47324-ABB3-4723-B42C-481FA6A5723F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DejaVu Serif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zh-CN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24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zh-CN" sz="24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zh-CN" sz="20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zh-CN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mailto:wanggy@sustc.edu.cn" TargetMode="External"/><Relationship Id="rId3" Type="http://schemas.openxmlformats.org/officeDocument/2006/relationships/hyperlink" Target="mailto:wanggy@sustc.edu.cn" TargetMode="External"/><Relationship Id="rId4" Type="http://schemas.openxmlformats.org/officeDocument/2006/relationships/hyperlink" Target="mailto:wanggy@sustc.edu.cn" TargetMode="External"/><Relationship Id="rId5" Type="http://schemas.openxmlformats.org/officeDocument/2006/relationships/image" Target="../media/image3.jpe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video" Target="../media/media26.mpg"/><Relationship Id="rId2" Type="http://schemas.microsoft.com/office/2007/relationships/media" Target="../media/media26.mp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-16200" y="4255560"/>
            <a:ext cx="9159840" cy="26020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488160" y="-228600"/>
            <a:ext cx="7772040" cy="19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ff"/>
                </a:solidFill>
                <a:latin typeface="Calibri"/>
                <a:ea typeface="宋体"/>
              </a:rPr>
              <a:t>生物动力系统模拟</a:t>
            </a:r>
            <a:endParaRPr b="0" lang="en-US" sz="6600" spc="-1" strike="noStrike">
              <a:latin typeface="DejaVu Sans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254960" y="3424680"/>
            <a:ext cx="24656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Garamond"/>
                <a:ea typeface="宋体"/>
                <a:hlinkClick r:id="rId2"/>
              </a:rPr>
              <a:t>王冠</a:t>
            </a:r>
            <a:r>
              <a:rPr b="0" lang="en-US" sz="1600" spc="-1" strike="noStrike" u="sng">
                <a:solidFill>
                  <a:srgbClr val="0000ff"/>
                </a:solidFill>
                <a:uFillTx/>
                <a:latin typeface="Garamond"/>
                <a:ea typeface="宋体"/>
                <a:hlinkClick r:id="rId3"/>
              </a:rPr>
              <a:t>宇  </a:t>
            </a:r>
            <a:r>
              <a:rPr b="0" lang="en-US" sz="1600" spc="-1" strike="noStrike">
                <a:solidFill>
                  <a:srgbClr val="000000"/>
                </a:solidFill>
                <a:latin typeface="Garamond"/>
                <a:ea typeface="宋体"/>
              </a:rPr>
              <a:t>18665955633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Garamond"/>
                <a:ea typeface="宋体"/>
                <a:hlinkClick r:id="rId4"/>
              </a:rPr>
              <a:t>wanggy@sustc.edu.cn</a:t>
            </a:r>
            <a:endParaRPr b="0" lang="en-US" sz="16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aramond"/>
                <a:ea typeface="宋体"/>
              </a:rPr>
              <a:t> </a:t>
            </a:r>
            <a:endParaRPr b="0" lang="en-US" sz="1600" spc="-1" strike="noStrike">
              <a:latin typeface="DejaVu Sans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562720" y="2062080"/>
            <a:ext cx="278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宋体"/>
              </a:rPr>
              <a:t>吴韵怡（助教）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5"/>
          <a:stretch/>
        </p:blipFill>
        <p:spPr>
          <a:xfrm>
            <a:off x="1066680" y="1460520"/>
            <a:ext cx="2828520" cy="187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-132120" y="116640"/>
            <a:ext cx="19857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Heating</a:t>
            </a:r>
            <a:endParaRPr b="0" lang="en-US" sz="3200" spc="-1" strike="noStrike">
              <a:latin typeface="DejaVu Sans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-248760" y="836640"/>
            <a:ext cx="8913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Let the temperature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gradually increase from              to                 .</a:t>
            </a:r>
            <a:endParaRPr b="0" lang="en-US" sz="2000" spc="-1" strike="noStrike">
              <a:latin typeface="DejaVu Sans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5609880" y="832680"/>
            <a:ext cx="589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0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</a:t>
            </a:r>
            <a:endParaRPr b="0" lang="en-US" sz="2000" spc="-1" strike="noStrike">
              <a:latin typeface="DejaVu Sans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6594840" y="829080"/>
            <a:ext cx="912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325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</a:t>
            </a:r>
            <a:endParaRPr b="0" lang="en-US" sz="2000" spc="-1" strike="noStrike">
              <a:latin typeface="DejaVu Sans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99000" y="1556640"/>
            <a:ext cx="6673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Initial crystal structure is static, which corresponds to 0K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428040" y="2335680"/>
            <a:ext cx="333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Many target temperatures  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405720" y="3203640"/>
            <a:ext cx="757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              50 K             100K              150 K          …            325 K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77" name="CustomShape 8"/>
          <p:cNvSpPr/>
          <p:nvPr/>
        </p:nvSpPr>
        <p:spPr>
          <a:xfrm>
            <a:off x="1475640" y="3681000"/>
            <a:ext cx="1007640" cy="215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2604240" y="3681000"/>
            <a:ext cx="1007640" cy="215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0"/>
          <p:cNvSpPr/>
          <p:nvPr/>
        </p:nvSpPr>
        <p:spPr>
          <a:xfrm>
            <a:off x="3687480" y="3681000"/>
            <a:ext cx="1007640" cy="215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/>
          <p:cNvSpPr/>
          <p:nvPr/>
        </p:nvSpPr>
        <p:spPr>
          <a:xfrm>
            <a:off x="4896720" y="3681000"/>
            <a:ext cx="1007640" cy="215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272160" y="116640"/>
            <a:ext cx="352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4: Heating the system up.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986480" y="692640"/>
            <a:ext cx="447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  Portable Batch System (PBS) script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183" name="Picture 3" descr=""/>
          <p:cNvPicPr/>
          <p:nvPr/>
        </p:nvPicPr>
        <p:blipFill>
          <a:blip r:embed="rId1"/>
          <a:stretch/>
        </p:blipFill>
        <p:spPr>
          <a:xfrm>
            <a:off x="145440" y="1196640"/>
            <a:ext cx="8839800" cy="3576960"/>
          </a:xfrm>
          <a:prstGeom prst="rect">
            <a:avLst/>
          </a:prstGeom>
          <a:ln>
            <a:noFill/>
          </a:ln>
        </p:spPr>
      </p:pic>
      <p:sp>
        <p:nvSpPr>
          <p:cNvPr id="184" name="Line 3"/>
          <p:cNvSpPr/>
          <p:nvPr/>
        </p:nvSpPr>
        <p:spPr>
          <a:xfrm>
            <a:off x="145440" y="242064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4"/>
          <p:cNvSpPr/>
          <p:nvPr/>
        </p:nvSpPr>
        <p:spPr>
          <a:xfrm>
            <a:off x="191880" y="278064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Line 5"/>
          <p:cNvSpPr/>
          <p:nvPr/>
        </p:nvSpPr>
        <p:spPr>
          <a:xfrm>
            <a:off x="179280" y="306864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Line 6"/>
          <p:cNvSpPr/>
          <p:nvPr/>
        </p:nvSpPr>
        <p:spPr>
          <a:xfrm>
            <a:off x="145440" y="378900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Line 7"/>
          <p:cNvSpPr/>
          <p:nvPr/>
        </p:nvSpPr>
        <p:spPr>
          <a:xfrm>
            <a:off x="191880" y="342900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8"/>
          <p:cNvSpPr/>
          <p:nvPr/>
        </p:nvSpPr>
        <p:spPr>
          <a:xfrm>
            <a:off x="145440" y="414900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Line 9"/>
          <p:cNvSpPr/>
          <p:nvPr/>
        </p:nvSpPr>
        <p:spPr>
          <a:xfrm>
            <a:off x="145440" y="4437000"/>
            <a:ext cx="87469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"/>
                            </p:stCondLst>
                            <p:childTnLst>
                              <p:par>
                                <p:cTn id="28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2483640" y="260640"/>
            <a:ext cx="4333680" cy="61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6" dur="indefinite" restart="never" nodeType="tmRoot">
          <p:childTnLst>
            <p:seq>
              <p:cTn id="3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755640" y="260280"/>
            <a:ext cx="7171920" cy="626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8" dur="indefinite" restart="never" nodeType="tmRoot">
          <p:childTnLst>
            <p:seq>
              <p:cTn id="3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162720" y="116640"/>
            <a:ext cx="2404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5: Production MD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22680" y="620640"/>
            <a:ext cx="486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Simulating 50 ns protein folding process 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67640" y="1196640"/>
            <a:ext cx="747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 takes a total of about 27 hours to run on 16 cpus of a 1.3GHz SGI Altix.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2051640" y="1691280"/>
            <a:ext cx="5026680" cy="500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2" descr=""/>
          <p:cNvPicPr/>
          <p:nvPr/>
        </p:nvPicPr>
        <p:blipFill>
          <a:blip r:embed="rId1"/>
          <a:stretch/>
        </p:blipFill>
        <p:spPr>
          <a:xfrm>
            <a:off x="1187640" y="404640"/>
            <a:ext cx="6457680" cy="563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7" dur="indefinite" restart="never" nodeType="tmRoot">
          <p:childTnLst>
            <p:seq>
              <p:cTn id="3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3" descr=""/>
          <p:cNvPicPr/>
          <p:nvPr/>
        </p:nvPicPr>
        <p:blipFill>
          <a:blip r:embed="rId1"/>
          <a:stretch/>
        </p:blipFill>
        <p:spPr>
          <a:xfrm>
            <a:off x="6840" y="52560"/>
            <a:ext cx="7610040" cy="595260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7225920" y="692640"/>
            <a:ext cx="182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Calibri"/>
              </a:rPr>
              <a:t>Kinetic energy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254360" y="2781000"/>
            <a:ext cx="158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Total energy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7114680" y="3806280"/>
            <a:ext cx="205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Potential energy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-857520" y="6005880"/>
            <a:ext cx="1102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Note the reduction of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total energy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potential energy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 about  12000 ps. The meaning?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-417600" y="6455160"/>
            <a:ext cx="754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structure switches to a more stable one at about 12000 ps. 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9" dur="indefinite" restart="never" nodeType="tmRoot">
          <p:childTnLst>
            <p:seq>
              <p:cTn id="320" dur="indefinite" nodeType="mainSeq">
                <p:childTnLst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 descr=""/>
          <p:cNvPicPr/>
          <p:nvPr/>
        </p:nvPicPr>
        <p:blipFill>
          <a:blip r:embed="rId1"/>
          <a:stretch/>
        </p:blipFill>
        <p:spPr>
          <a:xfrm>
            <a:off x="1043640" y="692640"/>
            <a:ext cx="6429960" cy="49780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-535320" y="128160"/>
            <a:ext cx="507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 closer view of potential energy only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2159280" y="5660640"/>
            <a:ext cx="4198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Black = original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Red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= running average over 10ps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14800" y="6360120"/>
            <a:ext cx="753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What is the lowest potential energy? At about which time point?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6366960" y="4779000"/>
            <a:ext cx="143640" cy="16128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1" dur="indefinite" restart="never" nodeType="tmRoot">
          <p:childTnLst>
            <p:seq>
              <p:cTn id="332" dur="indefinite" nodeType="mainSeq">
                <p:childTnLst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-795960" y="117000"/>
            <a:ext cx="6540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We are interested in the corresponding structure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3492000" y="1917000"/>
            <a:ext cx="5586840" cy="4940640"/>
          </a:xfrm>
          <a:prstGeom prst="rect">
            <a:avLst/>
          </a:prstGeom>
          <a:ln>
            <a:noFill/>
          </a:ln>
        </p:spPr>
      </p:pic>
      <p:pic>
        <p:nvPicPr>
          <p:cNvPr id="211" name="Picture 3" descr=""/>
          <p:cNvPicPr/>
          <p:nvPr/>
        </p:nvPicPr>
        <p:blipFill>
          <a:blip r:embed="rId2"/>
          <a:stretch/>
        </p:blipFill>
        <p:spPr>
          <a:xfrm>
            <a:off x="137520" y="620640"/>
            <a:ext cx="2366640" cy="170424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2123640" y="2133000"/>
            <a:ext cx="1295640" cy="93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6" dur="indefinite" restart="never" nodeType="tmRoot">
          <p:childTnLst>
            <p:seq>
              <p:cTn id="3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-779400" y="188640"/>
            <a:ext cx="10417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simulation had been done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before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the real NMR structure (1L2Y.pdb) was discovered.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-650880" y="764640"/>
            <a:ext cx="972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now eager to see whether the simulated structure is close to the real structure 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-136080" y="1395360"/>
            <a:ext cx="541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load the structures into VMD environment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2450880" y="2061000"/>
            <a:ext cx="4703400" cy="435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8" dur="indefinite" restart="never" nodeType="tmRoot">
          <p:childTnLst>
            <p:seq>
              <p:cTn id="3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"/>
          <p:cNvPicPr/>
          <p:nvPr/>
        </p:nvPicPr>
        <p:blipFill>
          <a:blip r:embed="rId1"/>
          <a:stretch/>
        </p:blipFill>
        <p:spPr>
          <a:xfrm>
            <a:off x="3624120" y="0"/>
            <a:ext cx="5519520" cy="685764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380880" y="457200"/>
            <a:ext cx="5105160" cy="2437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zh-CN" sz="5400" spc="-1" strike="noStrike">
                <a:solidFill>
                  <a:srgbClr val="ffff66"/>
                </a:solidFill>
                <a:latin typeface="Arial"/>
              </a:rPr>
              <a:t>Molecular </a:t>
            </a:r>
            <a:br/>
            <a:r>
              <a:rPr b="1" lang="zh-CN" sz="5400" spc="-1" strike="noStrike">
                <a:solidFill>
                  <a:srgbClr val="ffff66"/>
                </a:solidFill>
                <a:latin typeface="Arial"/>
              </a:rPr>
              <a:t>Dynamics </a:t>
            </a:r>
            <a:br/>
            <a:r>
              <a:rPr b="1" lang="zh-CN" sz="5400" spc="-1" strike="noStrike">
                <a:solidFill>
                  <a:srgbClr val="ffff66"/>
                </a:solidFill>
                <a:latin typeface="Arial"/>
              </a:rPr>
              <a:t>Simulation</a:t>
            </a:r>
            <a:br/>
            <a:endParaRPr b="0" lang="zh-CN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717120" y="214920"/>
            <a:ext cx="9070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Alignment: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making the two structures as close as possible (minimize RMSD)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683640" y="736560"/>
            <a:ext cx="5455440" cy="612108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6275880" y="1628640"/>
            <a:ext cx="177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RMSD = 3.72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382080" y="2203920"/>
            <a:ext cx="174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a good fit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6185520" y="3177720"/>
            <a:ext cx="2983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50ns simulation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may be not long enough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6189120" y="4503240"/>
            <a:ext cx="30906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But we want to know if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major structure,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alpha-helix, is folded well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-614880" y="214920"/>
            <a:ext cx="7438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Partial alignment: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just align the alpha-helix  (residues 3 to 9)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1"/>
          <a:stretch/>
        </p:blipFill>
        <p:spPr>
          <a:xfrm>
            <a:off x="226440" y="1124640"/>
            <a:ext cx="5310720" cy="489636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5747040" y="1556640"/>
            <a:ext cx="15573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RMSD = 0.7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good fit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5531040" y="3131640"/>
            <a:ext cx="379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 the simulation is meaningful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2" dur="indefinite" restart="never" nodeType="tmRoot">
          <p:childTnLst>
            <p:seq>
              <p:cTn id="3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-795600" y="272160"/>
            <a:ext cx="794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Finally,  it can be explained why  a sudden energy reduction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i.e., from one stable structure to another one. 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179640" y="1268640"/>
            <a:ext cx="2317320" cy="181260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2"/>
          <a:stretch/>
        </p:blipFill>
        <p:spPr>
          <a:xfrm>
            <a:off x="5050080" y="692640"/>
            <a:ext cx="3884760" cy="510264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765720" y="6029280"/>
            <a:ext cx="10780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 is found that during the first 15ns, two hydrogen bonds formed that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Keeps the structure trapped at a higher minimal energy, preventing formation of alpha-helix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4" dur="indefinite" restart="never" nodeType="tmRoot">
          <p:childTnLst>
            <p:seq>
              <p:cTn id="3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-677880" y="243720"/>
            <a:ext cx="975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hydrogen bonds break at 15ns or so, which allows the formation of alpha-helix 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32" name="Picture 2" descr=""/>
          <p:cNvPicPr/>
          <p:nvPr/>
        </p:nvPicPr>
        <p:blipFill>
          <a:blip r:embed="rId1"/>
          <a:stretch/>
        </p:blipFill>
        <p:spPr>
          <a:xfrm>
            <a:off x="755640" y="908640"/>
            <a:ext cx="4857840" cy="430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6" dur="indefinite" restart="never" nodeType="tmRoot">
          <p:childTnLst>
            <p:seq>
              <p:cTn id="3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371600" y="609480"/>
            <a:ext cx="6400440" cy="563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8" dur="indefinite" restart="never" nodeType="tmRoot">
          <p:childTnLst>
            <p:seq>
              <p:cTn id="369" restart="whenNotActive" nodeType="interactiveSeq" fill="hold">
                <p:childTnLst>
                  <p:par>
                    <p:cTn id="370" fill="hold">
                      <p:stCondLst>
                        <p:cond delay="0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3" dur="1" fill="hold"/>
                                        <p:tgtEl>
                                          <p:spTgt spid="2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-360720" y="108000"/>
            <a:ext cx="437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Starting from the NMR structure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35" name="Picture 2" descr=""/>
          <p:cNvPicPr/>
          <p:nvPr/>
        </p:nvPicPr>
        <p:blipFill>
          <a:blip r:embed="rId1"/>
          <a:stretch/>
        </p:blipFill>
        <p:spPr>
          <a:xfrm>
            <a:off x="899640" y="692640"/>
            <a:ext cx="7095600" cy="580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5" dur="indefinite" restart="never" nodeType="tmRoot">
          <p:childTnLst>
            <p:seq>
              <p:cTn id="3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04400" y="108000"/>
            <a:ext cx="93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RMSD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662040" y="590400"/>
            <a:ext cx="7819560" cy="567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7" dur="indefinite" restart="never" nodeType="tmRoot">
          <p:childTnLst>
            <p:seq>
              <p:cTn id="3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7640" y="116640"/>
            <a:ext cx="7920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Example 2: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All Atom Structure Prediction and Folding Simulations of a Stable Protein by the software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Amber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599760" y="1124640"/>
            <a:ext cx="7450200" cy="378972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90000" y="5105160"/>
            <a:ext cx="96850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small size (20 aa) of this protein makes it an ideal candidate for computational folding simulations.</a:t>
            </a:r>
            <a:endParaRPr b="0" lang="en-US" sz="1600" spc="-1" strike="noStrike">
              <a:latin typeface="DejaVu Sans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07640" y="5561640"/>
            <a:ext cx="95403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When the original folding simulations were done the experimental structure had not been solved.</a:t>
            </a:r>
            <a:endParaRPr b="0" lang="en-US" sz="1600" spc="-1" strike="noStrike">
              <a:latin typeface="DejaVu Sans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107640" y="6104520"/>
            <a:ext cx="9036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When the experimental structure was solved the predicted structure was within 1.4 angstroms RMSD.</a:t>
            </a:r>
            <a:endParaRPr b="0" lang="en-US" sz="1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546840" y="0"/>
            <a:ext cx="445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1: Building the starting structure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9640" y="573480"/>
            <a:ext cx="6318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amino acid sequence is:    NLYIQWLKDGGPSSGRPPPS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7218000" y="0"/>
            <a:ext cx="1927440" cy="249696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251640" y="1340640"/>
            <a:ext cx="5976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 the sequence can be re-written as: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ASN LEU TYR ILE GLN TRP LEU LYS ASP GLY GLY PRO SER SER GLY ARG PRO PRO PRO SER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251640" y="2853000"/>
            <a:ext cx="88920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have to specify our N terminus, by prefixing it with an N, and our C terminus with a C.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NASN LEU TYR ILE GLN TRP LEU LYS ASP GLY GLY PRO SER SER GLY ARG PRO PRO PRO CSER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-487800" y="4149000"/>
            <a:ext cx="834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then create the structure by calling the submodule XLEaP of Amber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252720" y="4744800"/>
            <a:ext cx="8677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 TC5b = sequence { NASN LEU TYR ILE GLN TRP LEU LYS ASP GLY GLY PRO SER SER GLY ARG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                       PRO PRO PRO CSER }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272520" y="3372120"/>
            <a:ext cx="247320" cy="431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>
            <a:off x="8316360" y="3372120"/>
            <a:ext cx="247320" cy="431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7640" y="116640"/>
            <a:ext cx="4571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&gt;edit TC5b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DejaVu Sans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2268360" y="764640"/>
            <a:ext cx="4312440" cy="48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79640" y="116640"/>
            <a:ext cx="6750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Save this structure as a library file so we can come back to it later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-15480" y="497160"/>
            <a:ext cx="3661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 saveoff TC5b TC5b_linear.lib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79640" y="1155960"/>
            <a:ext cx="7704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We will also save a pdb file of this structure so we can easily visualize it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24120" y="1628640"/>
            <a:ext cx="388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&gt;savepdb TC5b TC5b_linear.pdb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4032000" y="2329920"/>
            <a:ext cx="4428000" cy="81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1  N   ASN     1       3.326   1.548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2  H1  ASN     1       4.046   0.840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3  H2  ASN     1       2.823   1.500  -0.875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4  H3  ASN     1       2.823   1.500   0.875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5  CA  ASN     1       3.970   2.846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6  HA  ASN     1       3.672   3.400  -0.890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7  CB  ASN     1       3.577   3.654   1.232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8 2HB  ASN     1       2.497   3.801   1.241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 9 3HB  ASN     1       3.877   3.116   2.131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10  CG  ASN     1       4.254   5.017   1.232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11  OD1 ASN     1       5.005   5.340   0.315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12  ND2 ASN     1       3.985   5.818   2.266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13 1HD2 ASN     1       4.408   6.734   2.315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14 2HD2 ASN     1       3.360   5.504   2.994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15  C   ASN     1       5.486   2.705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16  O   ASN     1       6.009   1.593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17  N   LEU     2       6.191   3.839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18  H   LEU     2       5.715   4.730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19  CA  LEU     2       7.640   3.839  -0.000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20  HA  LEU     2       8.004   3.325   0.890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21  CB  LEU     2       8.189   3.127  -1.232  1.00  0.00</a:t>
            </a:r>
            <a:endParaRPr b="0" lang="en-US" sz="12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ATOM     22 2HB  LEU     2       7.841   2.094  -1.241  1.00  0.00</a:t>
            </a:r>
            <a:endParaRPr b="0" lang="en-US" sz="1200" spc="-1" strike="noStrike">
              <a:latin typeface="DejaVu Sans"/>
            </a:endParaRPr>
          </a:p>
        </p:txBody>
      </p:sp>
      <p:pic>
        <p:nvPicPr>
          <p:cNvPr id="117" name="图片 8" descr=""/>
          <p:cNvPicPr/>
          <p:nvPr/>
        </p:nvPicPr>
        <p:blipFill>
          <a:blip r:embed="rId1"/>
          <a:stretch/>
        </p:blipFill>
        <p:spPr>
          <a:xfrm>
            <a:off x="179640" y="2421000"/>
            <a:ext cx="3650760" cy="1368720"/>
          </a:xfrm>
          <a:prstGeom prst="rect">
            <a:avLst/>
          </a:prstGeom>
          <a:ln>
            <a:noFill/>
          </a:ln>
        </p:spPr>
      </p:pic>
      <p:sp>
        <p:nvSpPr>
          <p:cNvPr id="118" name="CustomShape 6"/>
          <p:cNvSpPr/>
          <p:nvPr/>
        </p:nvSpPr>
        <p:spPr>
          <a:xfrm flipH="1">
            <a:off x="2555640" y="2493000"/>
            <a:ext cx="2304000" cy="93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7"/>
          <p:cNvSpPr/>
          <p:nvPr/>
        </p:nvSpPr>
        <p:spPr>
          <a:xfrm flipH="1">
            <a:off x="2843640" y="2637000"/>
            <a:ext cx="2016000" cy="86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8"/>
          <p:cNvSpPr/>
          <p:nvPr/>
        </p:nvSpPr>
        <p:spPr>
          <a:xfrm flipH="1">
            <a:off x="2915640" y="2853000"/>
            <a:ext cx="1944000" cy="71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9"/>
          <p:cNvSpPr/>
          <p:nvPr/>
        </p:nvSpPr>
        <p:spPr>
          <a:xfrm flipH="1">
            <a:off x="2988000" y="3069000"/>
            <a:ext cx="1872000" cy="57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0"/>
          <p:cNvSpPr/>
          <p:nvPr/>
        </p:nvSpPr>
        <p:spPr>
          <a:xfrm flipH="1" flipV="1">
            <a:off x="2555640" y="2960280"/>
            <a:ext cx="2304000" cy="25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1"/>
          <p:cNvSpPr/>
          <p:nvPr/>
        </p:nvSpPr>
        <p:spPr>
          <a:xfrm flipH="1" flipV="1">
            <a:off x="1967040" y="2636280"/>
            <a:ext cx="2891880" cy="93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2"/>
          <p:cNvSpPr/>
          <p:nvPr/>
        </p:nvSpPr>
        <p:spPr>
          <a:xfrm flipH="1" flipV="1">
            <a:off x="1403640" y="2960280"/>
            <a:ext cx="3528000" cy="11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6824160" y="1867320"/>
            <a:ext cx="1011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</a:rPr>
              <a:t>occupancy</a:t>
            </a:r>
            <a:endParaRPr b="0" lang="en-US" sz="1100" spc="-1" strike="noStrike">
              <a:latin typeface="DejaVu Sans"/>
            </a:endParaRPr>
          </a:p>
        </p:txBody>
      </p:sp>
      <p:sp>
        <p:nvSpPr>
          <p:cNvPr id="126" name="CustomShape 14"/>
          <p:cNvSpPr/>
          <p:nvPr/>
        </p:nvSpPr>
        <p:spPr>
          <a:xfrm flipV="1">
            <a:off x="7329960" y="2128320"/>
            <a:ext cx="360" cy="20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5"/>
          <p:cNvSpPr/>
          <p:nvPr/>
        </p:nvSpPr>
        <p:spPr>
          <a:xfrm>
            <a:off x="7756920" y="1867320"/>
            <a:ext cx="1171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</a:rPr>
              <a:t>temperature </a:t>
            </a:r>
            <a:endParaRPr b="0" lang="en-US" sz="105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Calibri"/>
              </a:rPr>
              <a:t>factor</a:t>
            </a:r>
            <a:endParaRPr b="0" lang="en-US" sz="1050" spc="-1" strike="noStrike">
              <a:latin typeface="DejaVu Sans"/>
            </a:endParaRPr>
          </a:p>
        </p:txBody>
      </p:sp>
      <p:sp>
        <p:nvSpPr>
          <p:cNvPr id="128" name="CustomShape 16"/>
          <p:cNvSpPr/>
          <p:nvPr/>
        </p:nvSpPr>
        <p:spPr>
          <a:xfrm flipV="1">
            <a:off x="7596360" y="2129040"/>
            <a:ext cx="287640" cy="29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7"/>
          <p:cNvSpPr/>
          <p:nvPr/>
        </p:nvSpPr>
        <p:spPr>
          <a:xfrm>
            <a:off x="5681520" y="1960560"/>
            <a:ext cx="143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X     Y      Z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0" name="Line 18"/>
          <p:cNvSpPr/>
          <p:nvPr/>
        </p:nvSpPr>
        <p:spPr>
          <a:xfrm>
            <a:off x="3851640" y="5301000"/>
            <a:ext cx="4248720" cy="36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19"/>
          <p:cNvSpPr/>
          <p:nvPr/>
        </p:nvSpPr>
        <p:spPr>
          <a:xfrm>
            <a:off x="774720" y="3803400"/>
            <a:ext cx="145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asparagine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505800" y="116640"/>
            <a:ext cx="531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2: Creating the prmtop and inpcrd files.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74480" y="611280"/>
            <a:ext cx="610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 saveamberparm TC5b TC5b.prmtop TC5b.inpcrd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-315360" y="1412640"/>
            <a:ext cx="465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3: Minimizing, Heating, Production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07640" y="1928520"/>
            <a:ext cx="9144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$AMBERHOME/bin/sander -O -i heat.in -o heat.out -p TC5b.prmtop -c TC5b.inpcrd -r heat.rst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77840" y="2535120"/>
            <a:ext cx="1392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latin typeface="Calibri"/>
              </a:rPr>
              <a:t>heat.in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37" name="Line 6"/>
          <p:cNvSpPr/>
          <p:nvPr/>
        </p:nvSpPr>
        <p:spPr>
          <a:xfrm>
            <a:off x="309600" y="2297880"/>
            <a:ext cx="8438760" cy="36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7"/>
          <p:cNvSpPr/>
          <p:nvPr/>
        </p:nvSpPr>
        <p:spPr>
          <a:xfrm>
            <a:off x="5004000" y="2297880"/>
            <a:ext cx="360" cy="6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8"/>
          <p:cNvSpPr/>
          <p:nvPr/>
        </p:nvSpPr>
        <p:spPr>
          <a:xfrm>
            <a:off x="3709080" y="2990520"/>
            <a:ext cx="353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What does the command do?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3395880" y="3617640"/>
            <a:ext cx="4164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imin=1  means  minimization!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imin=0  means  not minimization!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DejaVu Sans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2974320" y="4653000"/>
            <a:ext cx="6054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latin typeface="Calibri"/>
              </a:rPr>
              <a:t>This is actually minimization!</a:t>
            </a:r>
            <a:endParaRPr b="0" lang="en-US" sz="2800" spc="-1" strike="noStrike">
              <a:latin typeface="DejaVu Sans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221040" y="3045600"/>
            <a:ext cx="2685600" cy="299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-167400" y="231480"/>
            <a:ext cx="190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3: Minimizing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-102240" y="747360"/>
            <a:ext cx="9144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$AMBERHOME/bin/sander -O -i min.in -o min.out -p TC5b.prmtop -c TC5b.inpcrd -r min.rst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-6840" y="1353960"/>
            <a:ext cx="1255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ff"/>
                </a:solidFill>
                <a:latin typeface="Calibri"/>
              </a:rPr>
              <a:t>min.in</a:t>
            </a:r>
            <a:endParaRPr b="0" lang="en-US" sz="2400" spc="-1" strike="noStrike">
              <a:latin typeface="DejaVu Sans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00080" y="1815480"/>
            <a:ext cx="2769840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5"/>
          <p:cNvSpPr/>
          <p:nvPr/>
        </p:nvSpPr>
        <p:spPr>
          <a:xfrm>
            <a:off x="14400" y="1900800"/>
            <a:ext cx="2428920" cy="28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Minimizing of TC5b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&amp;cntrl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imin=1,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maxcyc=1000,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ncyc=500,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cut=999.,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rgbmax=999.,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igb=1,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ntb=0,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宋体"/>
              </a:rPr>
              <a:t>ntpr=100 /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宋体"/>
              </a:rPr>
              <a:t> </a:t>
            </a:r>
            <a:endParaRPr b="0" lang="en-US" sz="1100" spc="-1" strike="noStrike">
              <a:latin typeface="DejaVu Sans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3043440" y="1583280"/>
            <a:ext cx="4722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ntb = 1:     periodic box condition (PBC)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ntb = 0:     no PBC  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3157920" y="2462040"/>
            <a:ext cx="3983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What should be the value of ntb?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2979720" y="3033720"/>
            <a:ext cx="5620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have not solvated the peptide into water!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 there are no water molecules in the system!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1" name="CustomShape 9"/>
          <p:cNvSpPr/>
          <p:nvPr/>
        </p:nvSpPr>
        <p:spPr>
          <a:xfrm>
            <a:off x="2945520" y="3849840"/>
            <a:ext cx="568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Because no water, it is unnecessary to use PBC.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2944440" y="4473360"/>
            <a:ext cx="578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cut = 999        too large, actually no cut-off at all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3" name="CustomShape 11"/>
          <p:cNvSpPr/>
          <p:nvPr/>
        </p:nvSpPr>
        <p:spPr>
          <a:xfrm>
            <a:off x="3025440" y="5013000"/>
            <a:ext cx="5028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Because of no water, the system is small, 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full computation is not a problem,</a:t>
            </a:r>
            <a:endParaRPr b="0" lang="en-US" sz="1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 need of cut off.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4" name="CustomShape 12"/>
          <p:cNvSpPr/>
          <p:nvPr/>
        </p:nvSpPr>
        <p:spPr>
          <a:xfrm>
            <a:off x="1645920" y="5943960"/>
            <a:ext cx="798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Indeed, it takes about 3.5 seconds on 16 cpus of a 1.3GHz SGI Altix.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621360" y="4075200"/>
            <a:ext cx="360360" cy="287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-1226880" y="188640"/>
            <a:ext cx="1100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We want to see the structure after the minimization, which file should we examine?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-1080" y="747360"/>
            <a:ext cx="9144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$AMBERHOME/bin/sander -O -i min.in -o min.out -p TC5b.prmtop -c TC5b.inpcrd -r min.rst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58" name="Line 3"/>
          <p:cNvSpPr/>
          <p:nvPr/>
        </p:nvSpPr>
        <p:spPr>
          <a:xfrm>
            <a:off x="4067280" y="1099800"/>
            <a:ext cx="504000" cy="36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Line 4"/>
          <p:cNvSpPr/>
          <p:nvPr/>
        </p:nvSpPr>
        <p:spPr>
          <a:xfrm>
            <a:off x="3178440" y="1099800"/>
            <a:ext cx="504000" cy="36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Line 5"/>
          <p:cNvSpPr/>
          <p:nvPr/>
        </p:nvSpPr>
        <p:spPr>
          <a:xfrm>
            <a:off x="5148000" y="1099800"/>
            <a:ext cx="1080000" cy="1656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6"/>
          <p:cNvSpPr/>
          <p:nvPr/>
        </p:nvSpPr>
        <p:spPr>
          <a:xfrm>
            <a:off x="6516000" y="1082880"/>
            <a:ext cx="1080000" cy="169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Line 7"/>
          <p:cNvSpPr/>
          <p:nvPr/>
        </p:nvSpPr>
        <p:spPr>
          <a:xfrm>
            <a:off x="7956360" y="1108080"/>
            <a:ext cx="504000" cy="36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8"/>
          <p:cNvSpPr/>
          <p:nvPr/>
        </p:nvSpPr>
        <p:spPr>
          <a:xfrm>
            <a:off x="-944280" y="1387440"/>
            <a:ext cx="8865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But it cannot be viewed directly, a conversion should be perfromed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415440" y="1948320"/>
            <a:ext cx="6534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$AMBERHOME/bin/ambpdb -p TC5b.prmtop &lt; min.rst &gt; min.pdb</a:t>
            </a:r>
            <a:endParaRPr b="0" lang="en-US" sz="1800" spc="-1" strike="noStrike">
              <a:latin typeface="DejaVu Sans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367920" y="2781000"/>
            <a:ext cx="7398720" cy="3289320"/>
          </a:xfrm>
          <a:prstGeom prst="rect">
            <a:avLst/>
          </a:prstGeom>
          <a:ln>
            <a:noFill/>
          </a:ln>
        </p:spPr>
      </p:pic>
      <p:sp>
        <p:nvSpPr>
          <p:cNvPr id="166" name="CustomShape 10"/>
          <p:cNvSpPr/>
          <p:nvPr/>
        </p:nvSpPr>
        <p:spPr>
          <a:xfrm>
            <a:off x="3997440" y="5157360"/>
            <a:ext cx="503640" cy="716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1"/>
          <p:cNvSpPr/>
          <p:nvPr/>
        </p:nvSpPr>
        <p:spPr>
          <a:xfrm>
            <a:off x="4651920" y="5008680"/>
            <a:ext cx="109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Min.pdb</a:t>
            </a:r>
            <a:endParaRPr b="0" lang="en-US" sz="1800" spc="-1" strike="noStrike">
              <a:latin typeface="DejaVu Sans"/>
            </a:endParaRPr>
          </a:p>
        </p:txBody>
      </p:sp>
      <p:sp>
        <p:nvSpPr>
          <p:cNvPr id="168" name="CustomShape 12"/>
          <p:cNvSpPr/>
          <p:nvPr/>
        </p:nvSpPr>
        <p:spPr>
          <a:xfrm>
            <a:off x="3997440" y="5530320"/>
            <a:ext cx="503640" cy="7164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3"/>
          <p:cNvSpPr/>
          <p:nvPr/>
        </p:nvSpPr>
        <p:spPr>
          <a:xfrm>
            <a:off x="4558320" y="5381640"/>
            <a:ext cx="2003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TC5b_linear.pdb</a:t>
            </a:r>
            <a:endParaRPr b="0" lang="en-US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4271</TotalTime>
  <Application>LibreOffice/6.1.2.1$Linux_X86_64 LibreOffice_project/10$Build-1</Application>
  <Words>1033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2016-09-25T01:57:18Z</dcterms:created>
  <dc:creator>GW</dc:creator>
  <dc:description/>
  <dc:language>en-US</dc:language>
  <cp:lastModifiedBy>GW</cp:lastModifiedBy>
  <dcterms:modified xsi:type="dcterms:W3CDTF">2018-10-10T06:02:14Z</dcterms:modified>
  <cp:revision>573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3</vt:i4>
  </property>
  <property fmtid="{D5CDD505-2E9C-101B-9397-08002B2CF9AE}" pid="8" name="PresentationFormat">
    <vt:lpwstr>全屏显示(4:3)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